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94D340-1FA8-4338-B7F9-83BC666B1740}" type="datetimeFigureOut">
              <a:rPr lang="ru-RU" smtClean="0"/>
              <a:t>17.03.2015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82DAE-79D3-48D2-B0A9-9D94CD69CF25}" type="slidenum">
              <a:rPr lang="ru-RU" smtClean="0"/>
              <a:t>‹#›</a:t>
            </a:fld>
            <a:endParaRPr lang="ru-RU"/>
          </a:p>
        </p:txBody>
      </p:sp>
    </p:spTree>
    <p:extLst>
      <p:ext uri="{BB962C8B-B14F-4D97-AF65-F5344CB8AC3E}">
        <p14:creationId xmlns:p14="http://schemas.microsoft.com/office/powerpoint/2010/main" val="336243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082DAE-79D3-48D2-B0A9-9D94CD69CF25}" type="slidenum">
              <a:rPr lang="ru-RU" smtClean="0"/>
              <a:t>1</a:t>
            </a:fld>
            <a:endParaRPr lang="ru-RU"/>
          </a:p>
        </p:txBody>
      </p:sp>
    </p:spTree>
    <p:extLst>
      <p:ext uri="{BB962C8B-B14F-4D97-AF65-F5344CB8AC3E}">
        <p14:creationId xmlns:p14="http://schemas.microsoft.com/office/powerpoint/2010/main" val="94637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22749C9-8DCC-4DFB-8E0B-6ABDEDEEADA7}" type="datetimeFigureOut">
              <a:rPr lang="ru-RU" smtClean="0"/>
              <a:t>17.03.2015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2749C9-8DCC-4DFB-8E0B-6ABDEDEEADA7}" type="datetimeFigureOut">
              <a:rPr lang="ru-RU" smtClean="0"/>
              <a:t>17.03.2015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2749C9-8DCC-4DFB-8E0B-6ABDEDEEADA7}" type="datetimeFigureOut">
              <a:rPr lang="ru-RU" smtClean="0"/>
              <a:t>17.03.2015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2749C9-8DCC-4DFB-8E0B-6ABDEDEEADA7}" type="datetimeFigureOut">
              <a:rPr lang="ru-RU" smtClean="0"/>
              <a:t>17.03.2015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22749C9-8DCC-4DFB-8E0B-6ABDEDEEADA7}" type="datetimeFigureOut">
              <a:rPr lang="ru-RU" smtClean="0"/>
              <a:t>17.03.2015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22749C9-8DCC-4DFB-8E0B-6ABDEDEEADA7}" type="datetimeFigureOut">
              <a:rPr lang="ru-RU" smtClean="0"/>
              <a:t>17.03.2015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22749C9-8DCC-4DFB-8E0B-6ABDEDEEADA7}" type="datetimeFigureOut">
              <a:rPr lang="ru-RU" smtClean="0"/>
              <a:t>17.03.2015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22749C9-8DCC-4DFB-8E0B-6ABDEDEEADA7}" type="datetimeFigureOut">
              <a:rPr lang="ru-RU" smtClean="0"/>
              <a:t>17.03.2015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749C9-8DCC-4DFB-8E0B-6ABDEDEEADA7}" type="datetimeFigureOut">
              <a:rPr lang="ru-RU" smtClean="0"/>
              <a:t>17.03.2015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2749C9-8DCC-4DFB-8E0B-6ABDEDEEADA7}" type="datetimeFigureOut">
              <a:rPr lang="ru-RU" smtClean="0"/>
              <a:t>17.03.2015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F7D8D6-B150-45D6-BAB3-0D243549DAF9}"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2749C9-8DCC-4DFB-8E0B-6ABDEDEEADA7}" type="datetimeFigureOut">
              <a:rPr lang="ru-RU" smtClean="0"/>
              <a:t>17.03.2015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F7D8D6-B150-45D6-BAB3-0D243549DAF9}"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22749C9-8DCC-4DFB-8E0B-6ABDEDEEADA7}" type="datetimeFigureOut">
              <a:rPr lang="ru-RU" smtClean="0"/>
              <a:t>17.03.2015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C5F7D8D6-B150-45D6-BAB3-0D243549DAF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lub-nikon.ru/forum/uploads/post-814-1173877301_thumb.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9A%D0%B2%D0%B0%D0%B4%D1%80%D0%B0%D1%82" TargetMode="External"/><Relationship Id="rId13" Type="http://schemas.openxmlformats.org/officeDocument/2006/relationships/hyperlink" Target="http://ru.wikipedia.org/wiki/%D0%9F%D0%BE%D0%B2%D0%BE%D1%80%D0%BE%D1%82" TargetMode="External"/><Relationship Id="rId3" Type="http://schemas.openxmlformats.org/officeDocument/2006/relationships/hyperlink" Target="http://ru.wikipedia.org/wiki/%D0%98%D0%B7%D0%BE%D0%BC%D0%B5%D1%82%D1%80%D0%B8%D1%8F_(%D0%BC%D0%B0%D1%82%D0%B5%D0%BC%D0%B0%D1%82%D0%B8%D0%BA%D0%B0)" TargetMode="External"/><Relationship Id="rId7" Type="http://schemas.openxmlformats.org/officeDocument/2006/relationships/hyperlink" Target="http://ru.wikipedia.org/wiki/%D0%9F%D1%80%D1%8F%D0%BC%D0%BE%D1%83%D0%B3%D0%BE%D0%BB%D1%8C%D0%BD%D0%B8%D0%BA" TargetMode="External"/><Relationship Id="rId12" Type="http://schemas.openxmlformats.org/officeDocument/2006/relationships/hyperlink" Target="http://ru.wikipedia.org/w/index.php?title=%D0%9B%D1%83%D1%87%D0%B5%D0%B2%D0%B0%D1%8F_%D1%81%D0%B8%D0%BC%D0%BC%D0%B5%D1%82%D1%80%D0%B8%D1%8F&amp;action=edit&amp;redlink=1" TargetMode="External"/><Relationship Id="rId2" Type="http://schemas.openxmlformats.org/officeDocument/2006/relationships/hyperlink" Target="http://ru.wikipedia.org/wiki/%D0%A1%D0%B8%D0%BC%D0%BC%D0%B5%D1%82%D1%80%D0%B8%D1%8F" TargetMode="External"/><Relationship Id="rId1" Type="http://schemas.openxmlformats.org/officeDocument/2006/relationships/slideLayout" Target="../slideLayouts/slideLayout2.xml"/><Relationship Id="rId6" Type="http://schemas.openxmlformats.org/officeDocument/2006/relationships/hyperlink" Target="http://ru.wikipedia.org/wiki/%D0%9F%D1%80%D1%8F%D0%BC%D0%B0%D1%8F" TargetMode="External"/><Relationship Id="rId11" Type="http://schemas.openxmlformats.org/officeDocument/2006/relationships/hyperlink" Target="http://ru.wikipedia.org/w/index.php?title=%D0%90%D0%BA%D1%81%D0%B8%D0%B0%D0%BB%D1%8C%D0%BD%D0%B0%D1%8F_%D1%81%D0%B8%D0%BC%D0%BC%D0%B5%D1%82%D1%80%D0%B8%D1%8F&amp;action=edit&amp;redlink=1" TargetMode="External"/><Relationship Id="rId5" Type="http://schemas.openxmlformats.org/officeDocument/2006/relationships/hyperlink" Target="http://ru.wikipedia.org/wiki/%D0%9D%D0%B5%D0%BF%D0%BE%D0%B4%D0%B2%D0%B8%D0%B6%D0%BD%D0%B0%D1%8F_%D1%82%D0%BE%D1%87%D0%BA%D0%B0" TargetMode="External"/><Relationship Id="rId10" Type="http://schemas.openxmlformats.org/officeDocument/2006/relationships/hyperlink" Target="http://ru.wikipedia.org/wiki/%D0%A0%D0%B0%D0%B4%D0%B8%D0%B0%D0%BB%D1%8C%D0%BD%D0%B0%D1%8F_%D1%81%D0%B8%D0%BC%D0%BC%D0%B5%D1%82%D1%80%D0%B8%D1%8F" TargetMode="External"/><Relationship Id="rId4" Type="http://schemas.openxmlformats.org/officeDocument/2006/relationships/hyperlink" Target="http://ru.wikipedia.org/wiki/%D0%9E%D1%82%D1%80%D0%B0%D0%B6%D0%B5%D0%BD%D0%B8%D0%B5_(%D0%B3%D0%B5%D0%BE%D0%BC%D0%B5%D1%82%D1%80%D0%B8%D1%8F)" TargetMode="External"/><Relationship Id="rId9" Type="http://schemas.openxmlformats.org/officeDocument/2006/relationships/hyperlink" Target="http://ru.wikipedia.org/wiki/%D0%92%D1%80%D0%B0%D1%89%D0%B0%D1%82%D0%B5%D0%BB%D1%8C%D0%BD%D0%B0%D1%8F_%D1%81%D0%B8%D0%BC%D0%BC%D0%B5%D1%82%D1%80%D0%B8%D1%8F" TargetMode="External"/><Relationship Id="rId14" Type="http://schemas.openxmlformats.org/officeDocument/2006/relationships/hyperlink" Target="http://ru.wikipedia.org/wiki/%D0%9A%D0%BE%D0%BD%D1%83%D1%8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ka\Desktop\120802112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 y="0"/>
            <a:ext cx="9397197" cy="70294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0" y="5589240"/>
            <a:ext cx="8964488" cy="1143000"/>
          </a:xfrm>
        </p:spPr>
        <p:txBody>
          <a:bodyPr>
            <a:noAutofit/>
          </a:bodyPr>
          <a:lstStyle/>
          <a:p>
            <a:r>
              <a:rPr lang="ru-RU" sz="6000" dirty="0" smtClean="0">
                <a:solidFill>
                  <a:schemeClr val="accent6">
                    <a:lumMod val="50000"/>
                  </a:schemeClr>
                </a:solidFill>
              </a:rPr>
              <a:t>Симметрия в природе</a:t>
            </a:r>
            <a:endParaRPr lang="ru-RU" sz="6000" dirty="0">
              <a:solidFill>
                <a:schemeClr val="accent6">
                  <a:lumMod val="50000"/>
                </a:schemeClr>
              </a:solidFill>
            </a:endParaRPr>
          </a:p>
        </p:txBody>
      </p:sp>
    </p:spTree>
    <p:extLst>
      <p:ext uri="{BB962C8B-B14F-4D97-AF65-F5344CB8AC3E}">
        <p14:creationId xmlns:p14="http://schemas.microsoft.com/office/powerpoint/2010/main" val="251449518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11113"/>
            <a:ext cx="4932363" cy="688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05038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61832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Зеркальная симметрия</a:t>
            </a:r>
            <a:endParaRPr lang="ru-RU" dirty="0"/>
          </a:p>
        </p:txBody>
      </p:sp>
      <p:sp>
        <p:nvSpPr>
          <p:cNvPr id="3" name="Объект 2"/>
          <p:cNvSpPr>
            <a:spLocks noGrp="1"/>
          </p:cNvSpPr>
          <p:nvPr>
            <p:ph idx="1"/>
          </p:nvPr>
        </p:nvSpPr>
        <p:spPr/>
        <p:txBody>
          <a:bodyPr/>
          <a:lstStyle/>
          <a:p>
            <a:pPr marL="0" lvl="0" indent="0" fontAlgn="base">
              <a:spcBef>
                <a:spcPct val="0"/>
              </a:spcBef>
              <a:spcAft>
                <a:spcPct val="0"/>
              </a:spcAft>
              <a:buClrTx/>
              <a:buSzTx/>
              <a:buNone/>
            </a:pPr>
            <a:r>
              <a:rPr lang="ru-RU" altLang="ru-RU" dirty="0">
                <a:solidFill>
                  <a:srgbClr val="FFFFFF"/>
                </a:solidFill>
                <a:latin typeface="Garamond" pitchFamily="18" charset="0"/>
                <a:cs typeface="Arial" charset="0"/>
              </a:rPr>
              <a:t>Зеркальная симметрия, это вид симметрии, часто наблюдаемый в природе и в созданных человеком вещах, — так называемая зеркальная симметрия. Человеческое тело обладает (приближенно) зеркальной симметрией относительно вертикальной оси. В зеркале правая и левая руки и другие части тела меняются местами, но видимое нами зеркальное отражение узнаваемо. Многие архитектурные сооружения, например арки или соборы, обладают зеркальной симметрией</a:t>
            </a:r>
            <a:r>
              <a:rPr lang="ru-RU" altLang="ru-RU" sz="2400" dirty="0">
                <a:solidFill>
                  <a:srgbClr val="FFFFFF"/>
                </a:solidFill>
                <a:latin typeface="Garamond" pitchFamily="18" charset="0"/>
                <a:cs typeface="Arial" charset="0"/>
              </a:rPr>
              <a:t>.</a:t>
            </a:r>
          </a:p>
          <a:p>
            <a:endParaRPr lang="ru-RU" dirty="0"/>
          </a:p>
        </p:txBody>
      </p:sp>
    </p:spTree>
    <p:extLst>
      <p:ext uri="{BB962C8B-B14F-4D97-AF65-F5344CB8AC3E}">
        <p14:creationId xmlns:p14="http://schemas.microsoft.com/office/powerpoint/2010/main" val="219380364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800xzobrazhenie_420_-2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366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Картинка 18 из 154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6088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Параллельный перенос</a:t>
            </a:r>
            <a:endParaRPr lang="ru-RU" dirty="0"/>
          </a:p>
        </p:txBody>
      </p:sp>
      <p:sp>
        <p:nvSpPr>
          <p:cNvPr id="5" name="Объект 4"/>
          <p:cNvSpPr>
            <a:spLocks noGrp="1"/>
          </p:cNvSpPr>
          <p:nvPr>
            <p:ph idx="1"/>
          </p:nvPr>
        </p:nvSpPr>
        <p:spPr/>
        <p:txBody>
          <a:bodyPr/>
          <a:lstStyle/>
          <a:p>
            <a:pPr marL="137160" indent="0">
              <a:buNone/>
            </a:pPr>
            <a:r>
              <a:rPr lang="ru-RU" dirty="0" smtClean="0"/>
              <a:t>Параллельный </a:t>
            </a:r>
            <a:r>
              <a:rPr lang="ru-RU" dirty="0"/>
              <a:t>перенос ― это частный случай движения, при котором все точки пространства перемещаются в одном и том же направлении на одно и то же расстояние.</a:t>
            </a:r>
          </a:p>
        </p:txBody>
      </p:sp>
    </p:spTree>
    <p:extLst>
      <p:ext uri="{BB962C8B-B14F-4D97-AF65-F5344CB8AC3E}">
        <p14:creationId xmlns:p14="http://schemas.microsoft.com/office/powerpoint/2010/main" val="323639765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ika\Desktop\0a2ee9d1d7edf544703b46a8deaf93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21095"/>
            <a:ext cx="9148079" cy="67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1683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normAutofit fontScale="32500" lnSpcReduction="20000"/>
          </a:bodyPr>
          <a:lstStyle/>
          <a:p>
            <a:r>
              <a:rPr lang="ru-RU" sz="3500" dirty="0"/>
              <a:t>С симметрией мы встречаемся везде </a:t>
            </a:r>
            <a:r>
              <a:rPr lang="ru-RU" sz="3500" dirty="0" smtClean="0"/>
              <a:t>: в </a:t>
            </a:r>
            <a:r>
              <a:rPr lang="ru-RU" sz="3500" dirty="0"/>
              <a:t>природе, технике, искусстве, науке. Понятие симметрии проходит через всю многовековую историю человеческого творчества. Принципы симметрии играют важную роль в физике и математике,</a:t>
            </a:r>
          </a:p>
          <a:p>
            <a:endParaRPr lang="ru-RU" sz="3500" dirty="0"/>
          </a:p>
          <a:p>
            <a:r>
              <a:rPr lang="ru-RU" sz="3500" dirty="0"/>
              <a:t>химии и биологии, технике и архитектуре, живописи и скульптуре, поэзии и музыке. Законы природы, управляющие неисчерпаемой в своём многообразии картиной явлений, в свою очередь, подчиняются принципам симметрии. Существует множество видов симметрии как в растительном, так и в животном мире, но при всем многообразии живых организмов, принцип симметрии действует всегда, и этот факт еще раз подчеркивает гармоничность нашего мира.</a:t>
            </a:r>
          </a:p>
          <a:p>
            <a:endParaRPr lang="ru-RU" sz="3500" dirty="0"/>
          </a:p>
          <a:p>
            <a:r>
              <a:rPr lang="ru-RU" sz="3500" dirty="0"/>
              <a:t>Еще одним интересным проявлением симметрии жизненных </a:t>
            </a:r>
            <a:r>
              <a:rPr lang="ru-RU" sz="3500" dirty="0" smtClean="0"/>
              <a:t>случаев </a:t>
            </a:r>
            <a:r>
              <a:rPr lang="ru-RU" sz="3500" dirty="0"/>
              <a:t>являются биологические ритмы (биоритмы), циклические колебания биологических процессов и их характеристик (сокращения сердца, дыхание, колебания интенсивности деления клеток, обмена веществ, двигательной активности, численности растений и животных), зачастую связанные с приспособлением организмов к геофизическим циклам. Исследованием биоритмов занимается особая наука - хронобиология. Помимо симметрии существует также понятие </a:t>
            </a:r>
            <a:r>
              <a:rPr lang="ru-RU" sz="3500" dirty="0" smtClean="0"/>
              <a:t>асимметрии; </a:t>
            </a:r>
            <a:r>
              <a:rPr lang="ru-RU" sz="3500" dirty="0"/>
              <a:t>Симметрия лежит в основе вещей и явлений, выражая нечто общее, свойственное разным объектам, тогда как асимметрия связана с индивидуальным воплощением этого общего в конкретном объекте.</a:t>
            </a:r>
          </a:p>
          <a:p>
            <a:endParaRPr lang="ru-RU" dirty="0"/>
          </a:p>
        </p:txBody>
      </p:sp>
    </p:spTree>
    <p:extLst>
      <p:ext uri="{BB962C8B-B14F-4D97-AF65-F5344CB8AC3E}">
        <p14:creationId xmlns:p14="http://schemas.microsoft.com/office/powerpoint/2010/main" val="15285290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767\Desktop\разобрать\Природа\вода\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5400" dirty="0" smtClean="0">
                <a:solidFill>
                  <a:schemeClr val="bg1">
                    <a:lumMod val="95000"/>
                    <a:lumOff val="5000"/>
                  </a:schemeClr>
                </a:solidFill>
              </a:rPr>
              <a:t>Что такое симметрия?</a:t>
            </a:r>
            <a:endParaRPr lang="ru-RU" sz="5400" dirty="0">
              <a:solidFill>
                <a:schemeClr val="bg1">
                  <a:lumMod val="95000"/>
                  <a:lumOff val="5000"/>
                </a:schemeClr>
              </a:solidFill>
            </a:endParaRPr>
          </a:p>
        </p:txBody>
      </p:sp>
      <p:sp>
        <p:nvSpPr>
          <p:cNvPr id="4" name="Объект 3"/>
          <p:cNvSpPr>
            <a:spLocks noGrp="1"/>
          </p:cNvSpPr>
          <p:nvPr>
            <p:ph sz="half" idx="4294967295"/>
          </p:nvPr>
        </p:nvSpPr>
        <p:spPr>
          <a:xfrm>
            <a:off x="0" y="1600200"/>
            <a:ext cx="4038600" cy="4525963"/>
          </a:xfrm>
        </p:spPr>
        <p:txBody>
          <a:bodyPr>
            <a:normAutofit/>
          </a:bodyPr>
          <a:lstStyle/>
          <a:p>
            <a:r>
              <a:rPr lang="ru-RU" dirty="0">
                <a:solidFill>
                  <a:schemeClr val="accent5">
                    <a:lumMod val="20000"/>
                    <a:lumOff val="80000"/>
                  </a:schemeClr>
                </a:solidFill>
              </a:rPr>
              <a:t>Понятие симметрии хорошо знакомо и играет важную роль в повседневной жизни. Многим творениям человеческих рук умышленно придается симметричная форма как из эстетических, так и практических соображений.</a:t>
            </a:r>
          </a:p>
          <a:p>
            <a:endParaRPr lang="ru-RU" dirty="0"/>
          </a:p>
        </p:txBody>
      </p:sp>
      <p:sp>
        <p:nvSpPr>
          <p:cNvPr id="5" name="Объект 4"/>
          <p:cNvSpPr>
            <a:spLocks noGrp="1"/>
          </p:cNvSpPr>
          <p:nvPr>
            <p:ph sz="half" idx="4294967295"/>
          </p:nvPr>
        </p:nvSpPr>
        <p:spPr>
          <a:xfrm>
            <a:off x="5105400" y="1600200"/>
            <a:ext cx="4038600" cy="4525963"/>
          </a:xfrm>
        </p:spPr>
        <p:txBody>
          <a:bodyPr>
            <a:normAutofit/>
          </a:bodyPr>
          <a:lstStyle/>
          <a:p>
            <a:r>
              <a:rPr lang="ru-RU" dirty="0">
                <a:solidFill>
                  <a:schemeClr val="accent5">
                    <a:lumMod val="20000"/>
                    <a:lumOff val="80000"/>
                  </a:schemeClr>
                </a:solidFill>
              </a:rPr>
              <a:t>В древности слово «симметрия» употреблялось как «гармония», «красота». Действительно, по-гречески оно означает «соразмерность, пропорциональность, одинаковость в расположении частей».</a:t>
            </a:r>
          </a:p>
          <a:p>
            <a:endParaRPr lang="ru-RU" dirty="0">
              <a:solidFill>
                <a:schemeClr val="accent5">
                  <a:lumMod val="20000"/>
                  <a:lumOff val="80000"/>
                </a:schemeClr>
              </a:solidFill>
            </a:endParaRPr>
          </a:p>
        </p:txBody>
      </p:sp>
      <p:sp>
        <p:nvSpPr>
          <p:cNvPr id="6" name="Прямоугольник 5"/>
          <p:cNvSpPr/>
          <p:nvPr/>
        </p:nvSpPr>
        <p:spPr>
          <a:xfrm>
            <a:off x="4557486" y="4797152"/>
            <a:ext cx="4572000" cy="369332"/>
          </a:xfrm>
          <a:prstGeom prst="rect">
            <a:avLst/>
          </a:prstGeom>
        </p:spPr>
        <p:txBody>
          <a:bodyPr>
            <a:spAutoFit/>
          </a:bodyPr>
          <a:lstStyle/>
          <a:p>
            <a:pPr lvl="0" fontAlgn="base">
              <a:spcBef>
                <a:spcPct val="0"/>
              </a:spcBef>
              <a:spcAft>
                <a:spcPct val="0"/>
              </a:spcAft>
            </a:pPr>
            <a:r>
              <a:rPr lang="ru-RU" altLang="ru-RU" b="1" i="1" dirty="0" smtClean="0">
                <a:solidFill>
                  <a:srgbClr val="FFFF99"/>
                </a:solidFill>
                <a:latin typeface="Garamond" pitchFamily="18" charset="0"/>
                <a:cs typeface="Arial" charset="0"/>
              </a:rPr>
              <a:t>».</a:t>
            </a:r>
            <a:endParaRPr lang="ru-RU" altLang="ru-RU" b="1" i="1" dirty="0">
              <a:solidFill>
                <a:srgbClr val="FFFF99"/>
              </a:solidFill>
              <a:latin typeface="Garamond" pitchFamily="18" charset="0"/>
              <a:cs typeface="Arial" charset="0"/>
            </a:endParaRPr>
          </a:p>
        </p:txBody>
      </p:sp>
    </p:spTree>
    <p:extLst>
      <p:ext uri="{BB962C8B-B14F-4D97-AF65-F5344CB8AC3E}">
        <p14:creationId xmlns:p14="http://schemas.microsoft.com/office/powerpoint/2010/main" val="226320154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ru-RU" dirty="0" smtClean="0">
                <a:solidFill>
                  <a:schemeClr val="accent5">
                    <a:lumMod val="50000"/>
                  </a:schemeClr>
                </a:solidFill>
              </a:rPr>
              <a:t>Какой  бывает симметрия?</a:t>
            </a:r>
          </a:p>
        </p:txBody>
      </p:sp>
      <p:sp>
        <p:nvSpPr>
          <p:cNvPr id="32771" name="Rectangle 3"/>
          <p:cNvSpPr>
            <a:spLocks noGrp="1" noChangeArrowheads="1"/>
          </p:cNvSpPr>
          <p:nvPr>
            <p:ph type="body" idx="4294967295"/>
          </p:nvPr>
        </p:nvSpPr>
        <p:spPr>
          <a:xfrm>
            <a:off x="0" y="1600200"/>
            <a:ext cx="8229600" cy="4708525"/>
          </a:xfrm>
        </p:spPr>
        <p:txBody>
          <a:bodyPr/>
          <a:lstStyle/>
          <a:p>
            <a:pPr eaLnBrk="1" hangingPunct="1">
              <a:buFont typeface="Wingdings" pitchFamily="2" charset="2"/>
              <a:buNone/>
              <a:defRPr/>
            </a:pPr>
            <a:r>
              <a:rPr lang="ru-RU" dirty="0" smtClean="0"/>
              <a:t> </a:t>
            </a:r>
          </a:p>
        </p:txBody>
      </p:sp>
      <p:sp>
        <p:nvSpPr>
          <p:cNvPr id="6149" name="AutoShape 5">
            <a:hlinkClick r:id="" action="ppaction://hlinkshowjump?jump=nextslide" highlightClick="1"/>
          </p:cNvPr>
          <p:cNvSpPr>
            <a:spLocks noChangeArrowheads="1"/>
          </p:cNvSpPr>
          <p:nvPr/>
        </p:nvSpPr>
        <p:spPr bwMode="auto">
          <a:xfrm>
            <a:off x="1979613" y="4797425"/>
            <a:ext cx="1042987" cy="1042988"/>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ru-RU" altLang="ru-RU"/>
          </a:p>
        </p:txBody>
      </p:sp>
      <p:sp>
        <p:nvSpPr>
          <p:cNvPr id="6150" name="AutoShape 7">
            <a:hlinkClick r:id="" action="ppaction://hlinkshowjump?jump=nextslide" highlightClick="1"/>
          </p:cNvPr>
          <p:cNvSpPr>
            <a:spLocks noChangeArrowheads="1"/>
          </p:cNvSpPr>
          <p:nvPr/>
        </p:nvSpPr>
        <p:spPr bwMode="auto">
          <a:xfrm>
            <a:off x="528200" y="3106736"/>
            <a:ext cx="1042987" cy="1042987"/>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ru-RU" altLang="ru-RU">
              <a:solidFill>
                <a:schemeClr val="accent4">
                  <a:lumMod val="50000"/>
                </a:schemeClr>
              </a:solidFill>
            </a:endParaRPr>
          </a:p>
        </p:txBody>
      </p:sp>
      <p:sp>
        <p:nvSpPr>
          <p:cNvPr id="6151" name="AutoShape 8">
            <a:hlinkClick r:id="" action="ppaction://hlinkshowjump?jump=nextslide" highlightClick="1"/>
          </p:cNvPr>
          <p:cNvSpPr>
            <a:spLocks noChangeArrowheads="1"/>
          </p:cNvSpPr>
          <p:nvPr/>
        </p:nvSpPr>
        <p:spPr bwMode="auto">
          <a:xfrm>
            <a:off x="3299070" y="3109357"/>
            <a:ext cx="1042988" cy="1042987"/>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ru-RU" altLang="ru-RU"/>
          </a:p>
        </p:txBody>
      </p:sp>
      <p:sp>
        <p:nvSpPr>
          <p:cNvPr id="6152" name="AutoShape 9">
            <a:hlinkClick r:id="" action="ppaction://hlinkshowjump?jump=nextslide" highlightClick="1"/>
          </p:cNvPr>
          <p:cNvSpPr>
            <a:spLocks noChangeArrowheads="1"/>
          </p:cNvSpPr>
          <p:nvPr/>
        </p:nvSpPr>
        <p:spPr bwMode="auto">
          <a:xfrm>
            <a:off x="5652120" y="4797425"/>
            <a:ext cx="1042988" cy="1042988"/>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ru-RU" altLang="ru-RU" dirty="0"/>
          </a:p>
        </p:txBody>
      </p:sp>
      <p:sp>
        <p:nvSpPr>
          <p:cNvPr id="6154" name="Rectangle 11"/>
          <p:cNvSpPr>
            <a:spLocks noChangeArrowheads="1"/>
          </p:cNvSpPr>
          <p:nvPr/>
        </p:nvSpPr>
        <p:spPr bwMode="auto">
          <a:xfrm>
            <a:off x="467544" y="4152344"/>
            <a:ext cx="2198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ru-RU" altLang="ru-RU" dirty="0"/>
              <a:t>Осевая симметрия</a:t>
            </a:r>
          </a:p>
        </p:txBody>
      </p:sp>
      <p:sp>
        <p:nvSpPr>
          <p:cNvPr id="6155" name="Rectangle 13"/>
          <p:cNvSpPr>
            <a:spLocks noChangeArrowheads="1"/>
          </p:cNvSpPr>
          <p:nvPr/>
        </p:nvSpPr>
        <p:spPr bwMode="auto">
          <a:xfrm>
            <a:off x="3244850" y="4149724"/>
            <a:ext cx="2725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ru-RU" altLang="ru-RU" dirty="0"/>
              <a:t>Параллельный перенос</a:t>
            </a:r>
          </a:p>
        </p:txBody>
      </p:sp>
      <p:sp>
        <p:nvSpPr>
          <p:cNvPr id="6156" name="Rectangle 14"/>
          <p:cNvSpPr>
            <a:spLocks noChangeArrowheads="1"/>
          </p:cNvSpPr>
          <p:nvPr/>
        </p:nvSpPr>
        <p:spPr bwMode="auto">
          <a:xfrm>
            <a:off x="1835150" y="5876925"/>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ru-RU" altLang="ru-RU"/>
              <a:t>Центральная симметрия</a:t>
            </a:r>
          </a:p>
        </p:txBody>
      </p:sp>
      <p:sp>
        <p:nvSpPr>
          <p:cNvPr id="2" name="Прямоугольник 1"/>
          <p:cNvSpPr/>
          <p:nvPr/>
        </p:nvSpPr>
        <p:spPr>
          <a:xfrm>
            <a:off x="5652120" y="5825558"/>
            <a:ext cx="2411045" cy="369332"/>
          </a:xfrm>
          <a:prstGeom prst="rect">
            <a:avLst/>
          </a:prstGeom>
        </p:spPr>
        <p:txBody>
          <a:bodyPr wrap="none">
            <a:spAutoFit/>
          </a:bodyPr>
          <a:lstStyle/>
          <a:p>
            <a:r>
              <a:rPr lang="ru-RU" altLang="ru-RU" dirty="0" smtClean="0"/>
              <a:t>Зеркальная симметрия</a:t>
            </a:r>
            <a:endParaRPr lang="ru-RU" altLang="ru-RU" dirty="0"/>
          </a:p>
        </p:txBody>
      </p:sp>
    </p:spTree>
    <p:extLst>
      <p:ext uri="{BB962C8B-B14F-4D97-AF65-F5344CB8AC3E}">
        <p14:creationId xmlns:p14="http://schemas.microsoft.com/office/powerpoint/2010/main" val="154804446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Центральная симметрия</a:t>
            </a:r>
            <a:endParaRPr lang="ru-RU" dirty="0"/>
          </a:p>
        </p:txBody>
      </p:sp>
      <p:sp>
        <p:nvSpPr>
          <p:cNvPr id="4" name="Объект 3"/>
          <p:cNvSpPr>
            <a:spLocks noGrp="1"/>
          </p:cNvSpPr>
          <p:nvPr>
            <p:ph idx="1"/>
          </p:nvPr>
        </p:nvSpPr>
        <p:spPr/>
        <p:txBody>
          <a:bodyPr/>
          <a:lstStyle/>
          <a:p>
            <a:r>
              <a:rPr lang="ru-RU" dirty="0"/>
              <a:t>Симметрия относительно точки или центральная симметрия - это такое свойство геометрической фигуры, когда любой точке, расположенной по одну сторону центра симметрии, соответствует другая точка, расположенная по другую сторону центра. При этом точки находятся на отрезке прямой, проходящей через центр, делящий отрезок пополам. </a:t>
            </a:r>
          </a:p>
          <a:p>
            <a:endParaRPr lang="ru-RU" dirty="0"/>
          </a:p>
        </p:txBody>
      </p:sp>
    </p:spTree>
    <p:extLst>
      <p:ext uri="{BB962C8B-B14F-4D97-AF65-F5344CB8AC3E}">
        <p14:creationId xmlns:p14="http://schemas.microsoft.com/office/powerpoint/2010/main" val="295625342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ka\Desktop\1366697317_simmetriya-v-priro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3775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ika\Desktop\1366697304_simmetriya-v-priro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 y="0"/>
            <a:ext cx="9026061" cy="690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310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ika\Desktop\img_1319702400_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0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776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Осевая симметрия</a:t>
            </a:r>
            <a:endParaRPr lang="ru-RU" dirty="0"/>
          </a:p>
        </p:txBody>
      </p:sp>
      <p:sp>
        <p:nvSpPr>
          <p:cNvPr id="3" name="Объект 2"/>
          <p:cNvSpPr>
            <a:spLocks noGrp="1"/>
          </p:cNvSpPr>
          <p:nvPr>
            <p:ph idx="1"/>
          </p:nvPr>
        </p:nvSpPr>
        <p:spPr/>
        <p:txBody>
          <a:bodyPr>
            <a:normAutofit fontScale="85000" lnSpcReduction="20000"/>
          </a:bodyPr>
          <a:lstStyle/>
          <a:p>
            <a:pPr marL="342900" lvl="0" indent="-342900" fontAlgn="base">
              <a:lnSpc>
                <a:spcPct val="80000"/>
              </a:lnSpc>
              <a:spcAft>
                <a:spcPct val="0"/>
              </a:spcAft>
              <a:buClr>
                <a:srgbClr val="99FF33"/>
              </a:buClr>
              <a:buSzPct val="70000"/>
              <a:buFont typeface="Wingdings" pitchFamily="2" charset="2"/>
              <a:buChar char="n"/>
              <a:defRPr/>
            </a:pPr>
            <a:r>
              <a:rPr lang="ru-RU" sz="2400" b="1" kern="0" dirty="0">
                <a:solidFill>
                  <a:srgbClr val="FFFF00"/>
                </a:solidFill>
                <a:effectLst>
                  <a:outerShdw blurRad="38100" dist="38100" dir="2700000" algn="tl">
                    <a:srgbClr val="000000"/>
                  </a:outerShdw>
                </a:effectLst>
                <a:latin typeface="Garamond"/>
                <a:cs typeface="Arial"/>
              </a:rPr>
              <a:t>Осевая симметрия</a:t>
            </a:r>
            <a:r>
              <a:rPr lang="ru-RU" sz="2400" kern="0" dirty="0">
                <a:solidFill>
                  <a:srgbClr val="FFFF00"/>
                </a:solidFill>
                <a:effectLst>
                  <a:outerShdw blurRad="38100" dist="38100" dir="2700000" algn="tl">
                    <a:srgbClr val="000000"/>
                  </a:outerShdw>
                </a:effectLst>
                <a:latin typeface="Garamond"/>
                <a:cs typeface="Arial"/>
              </a:rPr>
              <a:t> — тип </a:t>
            </a:r>
            <a:r>
              <a:rPr lang="ru-RU" sz="2400" kern="0" dirty="0">
                <a:solidFill>
                  <a:srgbClr val="FFFF00"/>
                </a:solidFill>
                <a:effectLst>
                  <a:outerShdw blurRad="38100" dist="38100" dir="2700000" algn="tl">
                    <a:srgbClr val="000000"/>
                  </a:outerShdw>
                </a:effectLst>
                <a:latin typeface="Garamond"/>
                <a:cs typeface="Arial"/>
                <a:hlinkClick r:id="rId2" tooltip="Симметрия"/>
              </a:rPr>
              <a:t>симметрии</a:t>
            </a:r>
            <a:r>
              <a:rPr lang="ru-RU" sz="2400" kern="0" dirty="0">
                <a:solidFill>
                  <a:srgbClr val="FFFF00"/>
                </a:solidFill>
                <a:effectLst>
                  <a:outerShdw blurRad="38100" dist="38100" dir="2700000" algn="tl">
                    <a:srgbClr val="000000"/>
                  </a:outerShdw>
                </a:effectLst>
                <a:latin typeface="Garamond"/>
                <a:cs typeface="Arial"/>
              </a:rPr>
              <a:t>, имеющий два несколько отличающихся определения:</a:t>
            </a:r>
          </a:p>
          <a:p>
            <a:pPr marL="342900" lvl="0" indent="-342900" fontAlgn="base">
              <a:lnSpc>
                <a:spcPct val="80000"/>
              </a:lnSpc>
              <a:spcAft>
                <a:spcPct val="0"/>
              </a:spcAft>
              <a:buClr>
                <a:srgbClr val="99FF33"/>
              </a:buClr>
              <a:buSzPct val="70000"/>
              <a:buFont typeface="Wingdings" pitchFamily="2" charset="2"/>
              <a:buChar char="n"/>
              <a:defRPr/>
            </a:pPr>
            <a:r>
              <a:rPr lang="ru-RU" sz="2400" b="1" kern="0" dirty="0">
                <a:solidFill>
                  <a:srgbClr val="FFFF00"/>
                </a:solidFill>
                <a:effectLst>
                  <a:outerShdw blurRad="38100" dist="38100" dir="2700000" algn="tl">
                    <a:srgbClr val="000000"/>
                  </a:outerShdw>
                </a:effectLst>
                <a:latin typeface="Garamond"/>
                <a:cs typeface="Arial"/>
              </a:rPr>
              <a:t>Отражательная симметрия или осевая симметрия</a:t>
            </a:r>
            <a:r>
              <a:rPr lang="ru-RU" sz="2400" kern="0" dirty="0">
                <a:solidFill>
                  <a:srgbClr val="FFFF00"/>
                </a:solidFill>
                <a:effectLst>
                  <a:outerShdw blurRad="38100" dist="38100" dir="2700000" algn="tl">
                    <a:srgbClr val="000000"/>
                  </a:outerShdw>
                </a:effectLst>
                <a:latin typeface="Garamond"/>
                <a:cs typeface="Arial"/>
              </a:rPr>
              <a:t> — вид </a:t>
            </a:r>
            <a:r>
              <a:rPr lang="ru-RU" sz="2400" kern="0" dirty="0">
                <a:solidFill>
                  <a:srgbClr val="FFFF00"/>
                </a:solidFill>
                <a:effectLst>
                  <a:outerShdw blurRad="38100" dist="38100" dir="2700000" algn="tl">
                    <a:srgbClr val="000000"/>
                  </a:outerShdw>
                </a:effectLst>
                <a:latin typeface="Garamond"/>
                <a:cs typeface="Arial"/>
                <a:hlinkClick r:id="rId3" tooltip="Изометрия (математика)"/>
              </a:rPr>
              <a:t>движения</a:t>
            </a:r>
            <a:r>
              <a:rPr lang="ru-RU" sz="2400" kern="0" dirty="0">
                <a:solidFill>
                  <a:srgbClr val="FFFF00"/>
                </a:solidFill>
                <a:effectLst>
                  <a:outerShdw blurRad="38100" dist="38100" dir="2700000" algn="tl">
                    <a:srgbClr val="000000"/>
                  </a:outerShdw>
                </a:effectLst>
                <a:latin typeface="Garamond"/>
                <a:cs typeface="Arial"/>
              </a:rPr>
              <a:t> (</a:t>
            </a:r>
            <a:r>
              <a:rPr lang="ru-RU" sz="2400" kern="0" dirty="0">
                <a:solidFill>
                  <a:srgbClr val="FFFF00"/>
                </a:solidFill>
                <a:effectLst>
                  <a:outerShdw blurRad="38100" dist="38100" dir="2700000" algn="tl">
                    <a:srgbClr val="000000"/>
                  </a:outerShdw>
                </a:effectLst>
                <a:latin typeface="Garamond"/>
                <a:cs typeface="Arial"/>
                <a:hlinkClick r:id="rId4" tooltip="Отражение (геометрия)"/>
              </a:rPr>
              <a:t>зеркального отражения</a:t>
            </a:r>
            <a:r>
              <a:rPr lang="ru-RU" sz="2400" kern="0" dirty="0">
                <a:solidFill>
                  <a:srgbClr val="FFFF00"/>
                </a:solidFill>
                <a:effectLst>
                  <a:outerShdw blurRad="38100" dist="38100" dir="2700000" algn="tl">
                    <a:srgbClr val="000000"/>
                  </a:outerShdw>
                </a:effectLst>
                <a:latin typeface="Garamond"/>
                <a:cs typeface="Arial"/>
              </a:rPr>
              <a:t>), при котором множеством </a:t>
            </a:r>
            <a:r>
              <a:rPr lang="ru-RU" sz="2400" kern="0" dirty="0">
                <a:solidFill>
                  <a:srgbClr val="FFFF00"/>
                </a:solidFill>
                <a:effectLst>
                  <a:outerShdw blurRad="38100" dist="38100" dir="2700000" algn="tl">
                    <a:srgbClr val="000000"/>
                  </a:outerShdw>
                </a:effectLst>
                <a:latin typeface="Garamond"/>
                <a:cs typeface="Arial"/>
                <a:hlinkClick r:id="rId5" tooltip="Неподвижная точка"/>
              </a:rPr>
              <a:t>неподвижных точек</a:t>
            </a:r>
            <a:r>
              <a:rPr lang="ru-RU" sz="2400" kern="0" dirty="0">
                <a:solidFill>
                  <a:srgbClr val="FFFF00"/>
                </a:solidFill>
                <a:effectLst>
                  <a:outerShdw blurRad="38100" dist="38100" dir="2700000" algn="tl">
                    <a:srgbClr val="000000"/>
                  </a:outerShdw>
                </a:effectLst>
                <a:latin typeface="Garamond"/>
                <a:cs typeface="Arial"/>
              </a:rPr>
              <a:t> является </a:t>
            </a:r>
            <a:r>
              <a:rPr lang="ru-RU" sz="2400" kern="0" dirty="0">
                <a:solidFill>
                  <a:srgbClr val="FFFF00"/>
                </a:solidFill>
                <a:effectLst>
                  <a:outerShdw blurRad="38100" dist="38100" dir="2700000" algn="tl">
                    <a:srgbClr val="000000"/>
                  </a:outerShdw>
                </a:effectLst>
                <a:latin typeface="Garamond"/>
                <a:cs typeface="Arial"/>
                <a:hlinkClick r:id="rId6" tooltip="Прямая"/>
              </a:rPr>
              <a:t>прямая</a:t>
            </a:r>
            <a:r>
              <a:rPr lang="ru-RU" sz="2400" kern="0" dirty="0">
                <a:solidFill>
                  <a:srgbClr val="FFFF00"/>
                </a:solidFill>
                <a:effectLst>
                  <a:outerShdw blurRad="38100" dist="38100" dir="2700000" algn="tl">
                    <a:srgbClr val="000000"/>
                  </a:outerShdw>
                </a:effectLst>
                <a:latin typeface="Garamond"/>
                <a:cs typeface="Arial"/>
              </a:rPr>
              <a:t>, называемая </a:t>
            </a:r>
            <a:r>
              <a:rPr lang="ru-RU" sz="2400" b="1" kern="0" dirty="0">
                <a:solidFill>
                  <a:srgbClr val="FFFF00"/>
                </a:solidFill>
                <a:effectLst>
                  <a:outerShdw blurRad="38100" dist="38100" dir="2700000" algn="tl">
                    <a:srgbClr val="000000"/>
                  </a:outerShdw>
                </a:effectLst>
                <a:latin typeface="Garamond"/>
                <a:cs typeface="Arial"/>
              </a:rPr>
              <a:t>осью симметрии</a:t>
            </a:r>
            <a:r>
              <a:rPr lang="ru-RU" sz="2400" kern="0" dirty="0">
                <a:solidFill>
                  <a:srgbClr val="FFFF00"/>
                </a:solidFill>
                <a:effectLst>
                  <a:outerShdw blurRad="38100" dist="38100" dir="2700000" algn="tl">
                    <a:srgbClr val="000000"/>
                  </a:outerShdw>
                </a:effectLst>
                <a:latin typeface="Garamond"/>
                <a:cs typeface="Arial"/>
              </a:rPr>
              <a:t>. Например, плоская фигура </a:t>
            </a:r>
            <a:r>
              <a:rPr lang="ru-RU" sz="2400" kern="0" dirty="0">
                <a:solidFill>
                  <a:srgbClr val="FFFF00"/>
                </a:solidFill>
                <a:effectLst>
                  <a:outerShdw blurRad="38100" dist="38100" dir="2700000" algn="tl">
                    <a:srgbClr val="000000"/>
                  </a:outerShdw>
                </a:effectLst>
                <a:latin typeface="Garamond"/>
                <a:cs typeface="Arial"/>
                <a:hlinkClick r:id="rId7" tooltip="Прямоугольник"/>
              </a:rPr>
              <a:t>прямоугольник</a:t>
            </a:r>
            <a:r>
              <a:rPr lang="ru-RU" sz="2400" kern="0" dirty="0">
                <a:solidFill>
                  <a:srgbClr val="FFFF00"/>
                </a:solidFill>
                <a:effectLst>
                  <a:outerShdw blurRad="38100" dist="38100" dir="2700000" algn="tl">
                    <a:srgbClr val="000000"/>
                  </a:outerShdw>
                </a:effectLst>
                <a:latin typeface="Garamond"/>
                <a:cs typeface="Arial"/>
              </a:rPr>
              <a:t> в пространстве осесимметрична и имеет 3 оси симметрии (две — в плоскости фигуры), если это не </a:t>
            </a:r>
            <a:r>
              <a:rPr lang="ru-RU" sz="2400" kern="0" dirty="0">
                <a:solidFill>
                  <a:srgbClr val="FFFF00"/>
                </a:solidFill>
                <a:effectLst>
                  <a:outerShdw blurRad="38100" dist="38100" dir="2700000" algn="tl">
                    <a:srgbClr val="000000"/>
                  </a:outerShdw>
                </a:effectLst>
                <a:latin typeface="Garamond"/>
                <a:cs typeface="Arial"/>
                <a:hlinkClick r:id="rId8" tooltip="Квадрат"/>
              </a:rPr>
              <a:t>квадрат</a:t>
            </a:r>
            <a:r>
              <a:rPr lang="ru-RU" sz="2400" kern="0" dirty="0">
                <a:solidFill>
                  <a:srgbClr val="FFFF00"/>
                </a:solidFill>
                <a:effectLst>
                  <a:outerShdw blurRad="38100" dist="38100" dir="2700000" algn="tl">
                    <a:srgbClr val="000000"/>
                  </a:outerShdw>
                </a:effectLst>
                <a:latin typeface="Garamond"/>
                <a:cs typeface="Arial"/>
              </a:rPr>
              <a:t>. </a:t>
            </a:r>
          </a:p>
          <a:p>
            <a:pPr marL="342900" lvl="0" indent="-342900" fontAlgn="base">
              <a:lnSpc>
                <a:spcPct val="80000"/>
              </a:lnSpc>
              <a:spcAft>
                <a:spcPct val="0"/>
              </a:spcAft>
              <a:buClr>
                <a:srgbClr val="99FF33"/>
              </a:buClr>
              <a:buSzPct val="70000"/>
              <a:buFont typeface="Wingdings" pitchFamily="2" charset="2"/>
              <a:buChar char="n"/>
              <a:defRPr/>
            </a:pPr>
            <a:r>
              <a:rPr lang="ru-RU" sz="2400" b="1" kern="0" dirty="0">
                <a:solidFill>
                  <a:srgbClr val="FFFF00"/>
                </a:solidFill>
                <a:effectLst>
                  <a:outerShdw blurRad="38100" dist="38100" dir="2700000" algn="tl">
                    <a:srgbClr val="000000"/>
                  </a:outerShdw>
                </a:effectLst>
                <a:latin typeface="Garamond"/>
                <a:cs typeface="Arial"/>
              </a:rPr>
              <a:t>Вращательная симметрия</a:t>
            </a:r>
            <a:r>
              <a:rPr lang="ru-RU" sz="2400" kern="0" dirty="0">
                <a:solidFill>
                  <a:srgbClr val="FFFF00"/>
                </a:solidFill>
                <a:effectLst>
                  <a:outerShdw blurRad="38100" dist="38100" dir="2700000" algn="tl">
                    <a:srgbClr val="000000"/>
                  </a:outerShdw>
                </a:effectLst>
                <a:latin typeface="Garamond"/>
                <a:cs typeface="Arial"/>
              </a:rPr>
              <a:t>. В естественных науках под </a:t>
            </a:r>
            <a:r>
              <a:rPr lang="ru-RU" sz="2400" b="1" kern="0" dirty="0">
                <a:solidFill>
                  <a:srgbClr val="FFFF00"/>
                </a:solidFill>
                <a:effectLst>
                  <a:outerShdw blurRad="38100" dist="38100" dir="2700000" algn="tl">
                    <a:srgbClr val="000000"/>
                  </a:outerShdw>
                </a:effectLst>
                <a:latin typeface="Garamond"/>
                <a:cs typeface="Arial"/>
              </a:rPr>
              <a:t>осевой симметрией</a:t>
            </a:r>
            <a:r>
              <a:rPr lang="ru-RU" sz="2400" kern="0" dirty="0">
                <a:solidFill>
                  <a:srgbClr val="FFFF00"/>
                </a:solidFill>
                <a:effectLst>
                  <a:outerShdw blurRad="38100" dist="38100" dir="2700000" algn="tl">
                    <a:srgbClr val="000000"/>
                  </a:outerShdw>
                </a:effectLst>
                <a:latin typeface="Garamond"/>
                <a:cs typeface="Arial"/>
              </a:rPr>
              <a:t> понимают </a:t>
            </a:r>
            <a:r>
              <a:rPr lang="ru-RU" sz="2400" kern="0" dirty="0">
                <a:solidFill>
                  <a:srgbClr val="FFFF00"/>
                </a:solidFill>
                <a:effectLst>
                  <a:outerShdw blurRad="38100" dist="38100" dir="2700000" algn="tl">
                    <a:srgbClr val="000000"/>
                  </a:outerShdw>
                </a:effectLst>
                <a:latin typeface="Garamond"/>
                <a:cs typeface="Arial"/>
                <a:hlinkClick r:id="rId9" tooltip="Вращательная симметрия"/>
              </a:rPr>
              <a:t>вращательную симметрию</a:t>
            </a:r>
            <a:r>
              <a:rPr lang="ru-RU" sz="2400" kern="0" dirty="0">
                <a:solidFill>
                  <a:srgbClr val="FFFF00"/>
                </a:solidFill>
                <a:effectLst>
                  <a:outerShdw blurRad="38100" dist="38100" dir="2700000" algn="tl">
                    <a:srgbClr val="000000"/>
                  </a:outerShdw>
                </a:effectLst>
                <a:latin typeface="Garamond"/>
                <a:cs typeface="Arial"/>
              </a:rPr>
              <a:t> (другие термины — </a:t>
            </a:r>
            <a:r>
              <a:rPr lang="ru-RU" sz="2400" kern="0" dirty="0">
                <a:solidFill>
                  <a:srgbClr val="FFFF00"/>
                </a:solidFill>
                <a:effectLst>
                  <a:outerShdw blurRad="38100" dist="38100" dir="2700000" algn="tl">
                    <a:srgbClr val="000000"/>
                  </a:outerShdw>
                </a:effectLst>
                <a:latin typeface="Garamond"/>
                <a:cs typeface="Arial"/>
                <a:hlinkClick r:id="rId10" tooltip="Радиальная симметрия"/>
              </a:rPr>
              <a:t>радиальная</a:t>
            </a:r>
            <a:r>
              <a:rPr lang="ru-RU" sz="2400" kern="0" dirty="0">
                <a:solidFill>
                  <a:srgbClr val="FFFF00"/>
                </a:solidFill>
                <a:effectLst>
                  <a:outerShdw blurRad="38100" dist="38100" dir="2700000" algn="tl">
                    <a:srgbClr val="000000"/>
                  </a:outerShdw>
                </a:effectLst>
                <a:latin typeface="Garamond"/>
                <a:cs typeface="Arial"/>
              </a:rPr>
              <a:t>, </a:t>
            </a:r>
            <a:r>
              <a:rPr lang="ru-RU" sz="2400" kern="0" dirty="0">
                <a:solidFill>
                  <a:srgbClr val="FFFF00"/>
                </a:solidFill>
                <a:effectLst>
                  <a:outerShdw blurRad="38100" dist="38100" dir="2700000" algn="tl">
                    <a:srgbClr val="000000"/>
                  </a:outerShdw>
                </a:effectLst>
                <a:latin typeface="Garamond"/>
                <a:cs typeface="Arial"/>
                <a:hlinkClick r:id="rId11" tooltip="Аксиальная симметрия (страница отсутствует)"/>
              </a:rPr>
              <a:t>аксиальная</a:t>
            </a:r>
            <a:r>
              <a:rPr lang="ru-RU" sz="2400" kern="0" dirty="0">
                <a:solidFill>
                  <a:srgbClr val="FFFF00"/>
                </a:solidFill>
                <a:effectLst>
                  <a:outerShdw blurRad="38100" dist="38100" dir="2700000" algn="tl">
                    <a:srgbClr val="000000"/>
                  </a:outerShdw>
                </a:effectLst>
                <a:latin typeface="Garamond"/>
                <a:cs typeface="Arial"/>
              </a:rPr>
              <a:t>, </a:t>
            </a:r>
            <a:r>
              <a:rPr lang="ru-RU" sz="2400" kern="0" dirty="0">
                <a:solidFill>
                  <a:srgbClr val="FFFF00"/>
                </a:solidFill>
                <a:effectLst>
                  <a:outerShdw blurRad="38100" dist="38100" dir="2700000" algn="tl">
                    <a:srgbClr val="000000"/>
                  </a:outerShdw>
                </a:effectLst>
                <a:latin typeface="Garamond"/>
                <a:cs typeface="Arial"/>
                <a:hlinkClick r:id="rId12" tooltip="Лучевая симметрия (страница отсутствует)"/>
              </a:rPr>
              <a:t>лучевая</a:t>
            </a:r>
            <a:r>
              <a:rPr lang="ru-RU" sz="2400" kern="0" dirty="0">
                <a:solidFill>
                  <a:srgbClr val="FFFF00"/>
                </a:solidFill>
                <a:effectLst>
                  <a:outerShdw blurRad="38100" dist="38100" dir="2700000" algn="tl">
                    <a:srgbClr val="000000"/>
                  </a:outerShdw>
                </a:effectLst>
                <a:latin typeface="Garamond"/>
                <a:cs typeface="Arial"/>
              </a:rPr>
              <a:t> симметрии) относительно </a:t>
            </a:r>
            <a:r>
              <a:rPr lang="ru-RU" sz="2400" kern="0" dirty="0">
                <a:solidFill>
                  <a:srgbClr val="FFFF00"/>
                </a:solidFill>
                <a:effectLst>
                  <a:outerShdw blurRad="38100" dist="38100" dir="2700000" algn="tl">
                    <a:srgbClr val="000000"/>
                  </a:outerShdw>
                </a:effectLst>
                <a:latin typeface="Garamond"/>
                <a:cs typeface="Arial"/>
                <a:hlinkClick r:id="rId13" tooltip="Поворот"/>
              </a:rPr>
              <a:t>поворотов</a:t>
            </a:r>
            <a:r>
              <a:rPr lang="ru-RU" sz="2400" kern="0" dirty="0">
                <a:solidFill>
                  <a:srgbClr val="FFFF00"/>
                </a:solidFill>
                <a:effectLst>
                  <a:outerShdw blurRad="38100" dist="38100" dir="2700000" algn="tl">
                    <a:srgbClr val="000000"/>
                  </a:outerShdw>
                </a:effectLst>
                <a:latin typeface="Garamond"/>
                <a:cs typeface="Arial"/>
              </a:rPr>
              <a:t> вокруг прямой. При этом тело (фигуру, задачу, организм) называют осесимметричными, если они переходят в себя при </a:t>
            </a:r>
            <a:r>
              <a:rPr lang="ru-RU" sz="2400" i="1" kern="0" dirty="0">
                <a:solidFill>
                  <a:srgbClr val="FFFF00"/>
                </a:solidFill>
                <a:effectLst>
                  <a:outerShdw blurRad="38100" dist="38100" dir="2700000" algn="tl">
                    <a:srgbClr val="000000"/>
                  </a:outerShdw>
                </a:effectLst>
                <a:latin typeface="Garamond"/>
                <a:cs typeface="Arial"/>
              </a:rPr>
              <a:t>любом</a:t>
            </a:r>
            <a:r>
              <a:rPr lang="ru-RU" sz="2400" kern="0" dirty="0">
                <a:solidFill>
                  <a:srgbClr val="FFFF00"/>
                </a:solidFill>
                <a:effectLst>
                  <a:outerShdw blurRad="38100" dist="38100" dir="2700000" algn="tl">
                    <a:srgbClr val="000000"/>
                  </a:outerShdw>
                </a:effectLst>
                <a:latin typeface="Garamond"/>
                <a:cs typeface="Arial"/>
              </a:rPr>
              <a:t> (например, малом) повороте вокруг этой прямой. В этом случае, прямоугольник не будет осесимметричным телом, но </a:t>
            </a:r>
            <a:r>
              <a:rPr lang="ru-RU" sz="2400" kern="0" dirty="0">
                <a:solidFill>
                  <a:srgbClr val="FFFF00"/>
                </a:solidFill>
                <a:effectLst>
                  <a:outerShdw blurRad="38100" dist="38100" dir="2700000" algn="tl">
                    <a:srgbClr val="000000"/>
                  </a:outerShdw>
                </a:effectLst>
                <a:latin typeface="Garamond"/>
                <a:cs typeface="Arial"/>
                <a:hlinkClick r:id="rId14" tooltip="Конус"/>
              </a:rPr>
              <a:t>конус</a:t>
            </a:r>
            <a:r>
              <a:rPr lang="ru-RU" sz="2400" kern="0" dirty="0">
                <a:solidFill>
                  <a:srgbClr val="FFFF00"/>
                </a:solidFill>
                <a:effectLst>
                  <a:outerShdw blurRad="38100" dist="38100" dir="2700000" algn="tl">
                    <a:srgbClr val="000000"/>
                  </a:outerShdw>
                </a:effectLst>
                <a:latin typeface="Garamond"/>
                <a:cs typeface="Arial"/>
              </a:rPr>
              <a:t> будет. </a:t>
            </a:r>
          </a:p>
          <a:p>
            <a:pPr marL="342900" lvl="0" indent="-342900" fontAlgn="base">
              <a:lnSpc>
                <a:spcPct val="80000"/>
              </a:lnSpc>
              <a:spcAft>
                <a:spcPct val="0"/>
              </a:spcAft>
              <a:buClr>
                <a:srgbClr val="99FF33"/>
              </a:buClr>
              <a:buSzPct val="70000"/>
              <a:buFont typeface="Wingdings" pitchFamily="2" charset="2"/>
              <a:buChar char="n"/>
              <a:defRPr/>
            </a:pPr>
            <a:r>
              <a:rPr lang="ru-RU" sz="2400" kern="0" dirty="0">
                <a:solidFill>
                  <a:srgbClr val="FFFF00"/>
                </a:solidFill>
                <a:effectLst>
                  <a:outerShdw blurRad="38100" dist="38100" dir="2700000" algn="tl">
                    <a:srgbClr val="000000"/>
                  </a:outerShdw>
                </a:effectLst>
                <a:latin typeface="Garamond"/>
                <a:cs typeface="Arial"/>
              </a:rPr>
              <a:t>Применительно к плоскости эти оба вида симметрии совпадают (считаем, что ось тоже принадлежит этой плоскости).</a:t>
            </a:r>
          </a:p>
          <a:p>
            <a:endParaRPr lang="ru-RU" dirty="0"/>
          </a:p>
        </p:txBody>
      </p:sp>
    </p:spTree>
    <p:extLst>
      <p:ext uri="{BB962C8B-B14F-4D97-AF65-F5344CB8AC3E}">
        <p14:creationId xmlns:p14="http://schemas.microsoft.com/office/powerpoint/2010/main" val="106251063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1"/>
            <a:ext cx="8964488" cy="683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76173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65</TotalTime>
  <Words>437</Words>
  <Application>Microsoft Office PowerPoint</Application>
  <PresentationFormat>Экран (4:3)</PresentationFormat>
  <Paragraphs>29</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Spring</vt:lpstr>
      <vt:lpstr>Симметрия в природе</vt:lpstr>
      <vt:lpstr>Что такое симметрия?</vt:lpstr>
      <vt:lpstr>Какой  бывает симметрия?</vt:lpstr>
      <vt:lpstr>Центральная симметрия</vt:lpstr>
      <vt:lpstr>Презентация PowerPoint</vt:lpstr>
      <vt:lpstr>Презентация PowerPoint</vt:lpstr>
      <vt:lpstr>Презентация PowerPoint</vt:lpstr>
      <vt:lpstr>Осевая симметрия</vt:lpstr>
      <vt:lpstr>Презентация PowerPoint</vt:lpstr>
      <vt:lpstr>Презентация PowerPoint</vt:lpstr>
      <vt:lpstr>Презентация PowerPoint</vt:lpstr>
      <vt:lpstr>Зеркальная симметрия</vt:lpstr>
      <vt:lpstr>Презентация PowerPoint</vt:lpstr>
      <vt:lpstr>Презентация PowerPoint</vt:lpstr>
      <vt:lpstr>Параллельный перенос</vt:lpstr>
      <vt:lpstr>Презентация PowerPoint</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Vika</dc:creator>
  <cp:lastModifiedBy>User</cp:lastModifiedBy>
  <cp:revision>8</cp:revision>
  <dcterms:created xsi:type="dcterms:W3CDTF">2013-11-05T13:21:05Z</dcterms:created>
  <dcterms:modified xsi:type="dcterms:W3CDTF">2015-03-17T05:33:51Z</dcterms:modified>
</cp:coreProperties>
</file>